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  <p:embeddedFont>
      <p:font typeface="PT Sans"/>
      <p:regular r:id="rId37"/>
      <p:bold r:id="rId38"/>
      <p:italic r:id="rId39"/>
      <p:boldItalic r:id="rId40"/>
    </p:embeddedFont>
    <p:embeddedFont>
      <p:font typeface="Roboto Mono"/>
      <p:regular r:id="rId41"/>
      <p:bold r:id="rId42"/>
      <p:italic r:id="rId43"/>
      <p:boldItalic r:id="rId44"/>
    </p:embeddedFont>
    <p:embeddedFont>
      <p:font typeface="Merriweather"/>
      <p:regular r:id="rId45"/>
      <p:bold r:id="rId46"/>
      <p:italic r:id="rId47"/>
      <p:boldItalic r:id="rId48"/>
    </p:embeddedFont>
    <p:embeddedFont>
      <p:font typeface="Lexend Exa"/>
      <p:regular r:id="rId49"/>
      <p:bold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747775"/>
          </p15:clr>
        </p15:guide>
        <p15:guide id="2" pos="5760">
          <p15:clr>
            <a:srgbClr val="747775"/>
          </p15:clr>
        </p15:guide>
        <p15:guide id="3" orient="horz" pos="3240">
          <p15:clr>
            <a:srgbClr val="747775"/>
          </p15:clr>
        </p15:guide>
        <p15:guide id="4">
          <p15:clr>
            <a:srgbClr val="747775"/>
          </p15:clr>
        </p15:guide>
        <p15:guide id="5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5760"/>
        <p:guide pos="3240" orient="horz"/>
        <p:guide/>
        <p:guide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boldItalic.fntdata"/><Relationship Id="rId42" Type="http://schemas.openxmlformats.org/officeDocument/2006/relationships/font" Target="fonts/RobotoMono-bold.fntdata"/><Relationship Id="rId41" Type="http://schemas.openxmlformats.org/officeDocument/2006/relationships/font" Target="fonts/RobotoMono-regular.fntdata"/><Relationship Id="rId44" Type="http://schemas.openxmlformats.org/officeDocument/2006/relationships/font" Target="fonts/RobotoMono-boldItalic.fntdata"/><Relationship Id="rId43" Type="http://schemas.openxmlformats.org/officeDocument/2006/relationships/font" Target="fonts/RobotoMono-italic.fntdata"/><Relationship Id="rId46" Type="http://schemas.openxmlformats.org/officeDocument/2006/relationships/font" Target="fonts/Merriweather-bold.fntdata"/><Relationship Id="rId45" Type="http://schemas.openxmlformats.org/officeDocument/2006/relationships/font" Target="fonts/Merriweather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erriweather-boldItalic.fntdata"/><Relationship Id="rId47" Type="http://schemas.openxmlformats.org/officeDocument/2006/relationships/font" Target="fonts/Merriweather-italic.fntdata"/><Relationship Id="rId49" Type="http://schemas.openxmlformats.org/officeDocument/2006/relationships/font" Target="fonts/LexendEx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33" Type="http://schemas.openxmlformats.org/officeDocument/2006/relationships/font" Target="fonts/Lato-regular.fntdata"/><Relationship Id="rId32" Type="http://schemas.openxmlformats.org/officeDocument/2006/relationships/font" Target="fonts/Raleway-boldItalic.fntdata"/><Relationship Id="rId35" Type="http://schemas.openxmlformats.org/officeDocument/2006/relationships/font" Target="fonts/Lato-italic.fntdata"/><Relationship Id="rId34" Type="http://schemas.openxmlformats.org/officeDocument/2006/relationships/font" Target="fonts/Lato-bold.fntdata"/><Relationship Id="rId37" Type="http://schemas.openxmlformats.org/officeDocument/2006/relationships/font" Target="fonts/PTSans-regular.fntdata"/><Relationship Id="rId36" Type="http://schemas.openxmlformats.org/officeDocument/2006/relationships/font" Target="fonts/Lato-boldItalic.fntdata"/><Relationship Id="rId39" Type="http://schemas.openxmlformats.org/officeDocument/2006/relationships/font" Target="fonts/PTSans-italic.fntdata"/><Relationship Id="rId38" Type="http://schemas.openxmlformats.org/officeDocument/2006/relationships/font" Target="fonts/PTSans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font" Target="fonts/Raleway-regular.fntdata"/><Relationship Id="rId50" Type="http://schemas.openxmlformats.org/officeDocument/2006/relationships/font" Target="fonts/LexendEx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10f3f73f9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10f3f73f9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1a582dfad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1a582dfad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1a582dfad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1a582dfad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1a582dfad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1a582dfad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99f2f57a71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99f2f57a71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d62e4c3900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d62e4c3900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d62e4c3900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d62e4c3900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d62e4c3900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d62e4c3900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10db2726f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10db2726f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62e4c39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62e4c39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0c93c893a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0c93c893a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d62e4c390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d62e4c390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d62e4c390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d62e4c390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d62e4c390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2d62e4c390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30e7684884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30e7684884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0e7684884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0e7684884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10f3f73f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10f3f73f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1a582dfad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1a582dfad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10f3f73f9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10f3f73f9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1a582dfad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1a582dfad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1a582dfad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1a582dfad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10f3f73f9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10f3f73f9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/>
          <p:nvPr/>
        </p:nvSpPr>
        <p:spPr>
          <a:xfrm>
            <a:off x="-258738" y="539390"/>
            <a:ext cx="1215900" cy="1215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/>
          <p:nvPr/>
        </p:nvSpPr>
        <p:spPr>
          <a:xfrm flipH="1" rot="-5400000">
            <a:off x="461050" y="1000075"/>
            <a:ext cx="4244700" cy="46413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3"/>
          <p:cNvSpPr/>
          <p:nvPr/>
        </p:nvSpPr>
        <p:spPr>
          <a:xfrm flipH="1" rot="-5400000">
            <a:off x="4594533" y="1000075"/>
            <a:ext cx="4244700" cy="46413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>
            <a:off x="8195387" y="2513540"/>
            <a:ext cx="1215900" cy="1215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2020375" y="1613425"/>
            <a:ext cx="2087400" cy="3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8" name="Google Shape;88;p13"/>
          <p:cNvSpPr txBox="1"/>
          <p:nvPr>
            <p:ph hasCustomPrompt="1" idx="2" type="title"/>
          </p:nvPr>
        </p:nvSpPr>
        <p:spPr>
          <a:xfrm>
            <a:off x="1053888" y="1809013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2020375" y="1896027"/>
            <a:ext cx="2087400" cy="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0" name="Google Shape;90;p13"/>
          <p:cNvSpPr txBox="1"/>
          <p:nvPr>
            <p:ph idx="3" type="title"/>
          </p:nvPr>
        </p:nvSpPr>
        <p:spPr>
          <a:xfrm>
            <a:off x="6107975" y="1613425"/>
            <a:ext cx="2087400" cy="3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1" name="Google Shape;91;p13"/>
          <p:cNvSpPr txBox="1"/>
          <p:nvPr>
            <p:ph hasCustomPrompt="1" idx="4" type="title"/>
          </p:nvPr>
        </p:nvSpPr>
        <p:spPr>
          <a:xfrm>
            <a:off x="5136613" y="180902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idx="5" type="subTitle"/>
          </p:nvPr>
        </p:nvSpPr>
        <p:spPr>
          <a:xfrm>
            <a:off x="6107975" y="1896027"/>
            <a:ext cx="2087400" cy="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13"/>
          <p:cNvSpPr txBox="1"/>
          <p:nvPr>
            <p:ph idx="6" type="title"/>
          </p:nvPr>
        </p:nvSpPr>
        <p:spPr>
          <a:xfrm>
            <a:off x="2020375" y="3258392"/>
            <a:ext cx="2087400" cy="3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4" name="Google Shape;94;p13"/>
          <p:cNvSpPr txBox="1"/>
          <p:nvPr>
            <p:ph hasCustomPrompt="1" idx="7" type="title"/>
          </p:nvPr>
        </p:nvSpPr>
        <p:spPr>
          <a:xfrm>
            <a:off x="1053888" y="3454000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idx="8" type="subTitle"/>
          </p:nvPr>
        </p:nvSpPr>
        <p:spPr>
          <a:xfrm>
            <a:off x="2020375" y="3541010"/>
            <a:ext cx="2087400" cy="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6" name="Google Shape;96;p13"/>
          <p:cNvSpPr txBox="1"/>
          <p:nvPr>
            <p:ph idx="9" type="title"/>
          </p:nvPr>
        </p:nvSpPr>
        <p:spPr>
          <a:xfrm>
            <a:off x="6107975" y="3258392"/>
            <a:ext cx="2087400" cy="3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7" name="Google Shape;97;p13"/>
          <p:cNvSpPr txBox="1"/>
          <p:nvPr>
            <p:ph hasCustomPrompt="1" idx="13" type="title"/>
          </p:nvPr>
        </p:nvSpPr>
        <p:spPr>
          <a:xfrm>
            <a:off x="5136613" y="3454000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/>
          <p:nvPr>
            <p:ph idx="14" type="subTitle"/>
          </p:nvPr>
        </p:nvSpPr>
        <p:spPr>
          <a:xfrm>
            <a:off x="6107975" y="3541010"/>
            <a:ext cx="2087400" cy="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9" name="Google Shape;99;p1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 и описание 1">
  <p:cSld name="SECTION_TITLE_AND_DESCRIPTION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/>
          <p:nvPr/>
        </p:nvSpPr>
        <p:spPr>
          <a:xfrm>
            <a:off x="6472675" y="2950800"/>
            <a:ext cx="3309300" cy="3309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-637975" y="-358500"/>
            <a:ext cx="3309300" cy="3309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4"/>
          <p:cNvSpPr/>
          <p:nvPr/>
        </p:nvSpPr>
        <p:spPr>
          <a:xfrm rot="5400000">
            <a:off x="584250" y="-1147500"/>
            <a:ext cx="7511700" cy="7254000"/>
          </a:xfrm>
          <a:prstGeom prst="wave">
            <a:avLst>
              <a:gd fmla="val 8698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4"/>
          <p:cNvSpPr txBox="1"/>
          <p:nvPr>
            <p:ph type="title"/>
          </p:nvPr>
        </p:nvSpPr>
        <p:spPr>
          <a:xfrm>
            <a:off x="2187150" y="1578000"/>
            <a:ext cx="4769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5" name="Google Shape;105;p14"/>
          <p:cNvSpPr txBox="1"/>
          <p:nvPr>
            <p:ph idx="1" type="subTitle"/>
          </p:nvPr>
        </p:nvSpPr>
        <p:spPr>
          <a:xfrm>
            <a:off x="2187150" y="2419800"/>
            <a:ext cx="4769700" cy="11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Название раздела 1">
  <p:cSld name="SECTION_HEADER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/>
          <p:nvPr/>
        </p:nvSpPr>
        <p:spPr>
          <a:xfrm>
            <a:off x="1327950" y="539400"/>
            <a:ext cx="6488100" cy="4242000"/>
          </a:xfrm>
          <a:prstGeom prst="wave">
            <a:avLst>
              <a:gd fmla="val 10100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" name="Google Shape;108;p15"/>
          <p:cNvGrpSpPr/>
          <p:nvPr/>
        </p:nvGrpSpPr>
        <p:grpSpPr>
          <a:xfrm>
            <a:off x="-5459925" y="539400"/>
            <a:ext cx="6488100" cy="4242000"/>
            <a:chOff x="-5459925" y="539400"/>
            <a:chExt cx="6488100" cy="4242000"/>
          </a:xfrm>
        </p:grpSpPr>
        <p:sp>
          <p:nvSpPr>
            <p:cNvPr id="109" name="Google Shape;109;p15"/>
            <p:cNvSpPr/>
            <p:nvPr/>
          </p:nvSpPr>
          <p:spPr>
            <a:xfrm>
              <a:off x="-5459925" y="539400"/>
              <a:ext cx="6488100" cy="4242000"/>
            </a:xfrm>
            <a:prstGeom prst="wave">
              <a:avLst>
                <a:gd fmla="val 10100" name="adj1"/>
                <a:gd fmla="val 0" name="adj2"/>
              </a:avLst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-911700" y="2653412"/>
              <a:ext cx="1624800" cy="16248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" name="Google Shape;111;p15"/>
          <p:cNvGrpSpPr/>
          <p:nvPr/>
        </p:nvGrpSpPr>
        <p:grpSpPr>
          <a:xfrm>
            <a:off x="8115825" y="539400"/>
            <a:ext cx="6488100" cy="4242000"/>
            <a:chOff x="8115825" y="539400"/>
            <a:chExt cx="6488100" cy="4242000"/>
          </a:xfrm>
        </p:grpSpPr>
        <p:sp>
          <p:nvSpPr>
            <p:cNvPr id="112" name="Google Shape;112;p15"/>
            <p:cNvSpPr/>
            <p:nvPr/>
          </p:nvSpPr>
          <p:spPr>
            <a:xfrm>
              <a:off x="8115825" y="539400"/>
              <a:ext cx="6488100" cy="4242000"/>
            </a:xfrm>
            <a:prstGeom prst="wave">
              <a:avLst>
                <a:gd fmla="val 10100" name="adj1"/>
                <a:gd fmla="val 0" name="adj2"/>
              </a:avLst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8430900" y="865287"/>
              <a:ext cx="1624800" cy="16248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15"/>
          <p:cNvSpPr txBox="1"/>
          <p:nvPr>
            <p:ph type="title"/>
          </p:nvPr>
        </p:nvSpPr>
        <p:spPr>
          <a:xfrm>
            <a:off x="3715125" y="1702050"/>
            <a:ext cx="3644100" cy="140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5" name="Google Shape;115;p15"/>
          <p:cNvSpPr txBox="1"/>
          <p:nvPr>
            <p:ph hasCustomPrompt="1" idx="2" type="title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6" name="Google Shape;116;p15"/>
          <p:cNvSpPr txBox="1"/>
          <p:nvPr>
            <p:ph idx="1" type="subTitle"/>
          </p:nvPr>
        </p:nvSpPr>
        <p:spPr>
          <a:xfrm>
            <a:off x="3715125" y="3103488"/>
            <a:ext cx="36441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>
            <p:ph type="title"/>
          </p:nvPr>
        </p:nvSpPr>
        <p:spPr>
          <a:xfrm flipH="1">
            <a:off x="4236300" y="1578000"/>
            <a:ext cx="419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6"/>
          <p:cNvSpPr txBox="1"/>
          <p:nvPr>
            <p:ph idx="1" type="subTitle"/>
          </p:nvPr>
        </p:nvSpPr>
        <p:spPr>
          <a:xfrm flipH="1">
            <a:off x="4236300" y="2419800"/>
            <a:ext cx="4194600" cy="11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16"/>
          <p:cNvSpPr/>
          <p:nvPr/>
        </p:nvSpPr>
        <p:spPr>
          <a:xfrm flipH="1" rot="-5400000">
            <a:off x="-2851950" y="534075"/>
            <a:ext cx="7511700" cy="6379800"/>
          </a:xfrm>
          <a:prstGeom prst="wave">
            <a:avLst>
              <a:gd fmla="val 8698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/>
          <p:nvPr/>
        </p:nvSpPr>
        <p:spPr>
          <a:xfrm flipH="1" rot="-5400000">
            <a:off x="1341163" y="4239862"/>
            <a:ext cx="1089000" cy="10890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-98400" y="-631600"/>
            <a:ext cx="9340800" cy="65301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/>
          <p:nvPr/>
        </p:nvSpPr>
        <p:spPr>
          <a:xfrm flipH="1" rot="-5400000">
            <a:off x="7298113" y="-549588"/>
            <a:ext cx="1089000" cy="10890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17"/>
          <p:cNvSpPr txBox="1"/>
          <p:nvPr>
            <p:ph idx="1" type="body"/>
          </p:nvPr>
        </p:nvSpPr>
        <p:spPr>
          <a:xfrm>
            <a:off x="726675" y="2229925"/>
            <a:ext cx="5424600" cy="23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/>
          <p:nvPr/>
        </p:nvSpPr>
        <p:spPr>
          <a:xfrm flipH="1" rot="10800000">
            <a:off x="6003429" y="2571750"/>
            <a:ext cx="3424800" cy="3424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/>
          <p:nvPr/>
        </p:nvSpPr>
        <p:spPr>
          <a:xfrm rot="-5400000">
            <a:off x="357750" y="-971451"/>
            <a:ext cx="8428500" cy="76629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 flipH="1" rot="10800000">
            <a:off x="-883200" y="182361"/>
            <a:ext cx="3424800" cy="3424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 txBox="1"/>
          <p:nvPr>
            <p:ph type="title"/>
          </p:nvPr>
        </p:nvSpPr>
        <p:spPr>
          <a:xfrm>
            <a:off x="2932050" y="539400"/>
            <a:ext cx="3279900" cy="87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1" type="subTitle"/>
          </p:nvPr>
        </p:nvSpPr>
        <p:spPr>
          <a:xfrm>
            <a:off x="2932050" y="2487352"/>
            <a:ext cx="32799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18"/>
          <p:cNvSpPr txBox="1"/>
          <p:nvPr>
            <p:ph idx="2" type="subTitle"/>
          </p:nvPr>
        </p:nvSpPr>
        <p:spPr>
          <a:xfrm>
            <a:off x="2932050" y="2078427"/>
            <a:ext cx="3279900" cy="40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p18"/>
          <p:cNvSpPr txBox="1"/>
          <p:nvPr/>
        </p:nvSpPr>
        <p:spPr>
          <a:xfrm>
            <a:off x="2932050" y="3410803"/>
            <a:ext cx="327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infographics and 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/>
          <p:nvPr/>
        </p:nvSpPr>
        <p:spPr>
          <a:xfrm>
            <a:off x="8062250" y="1724725"/>
            <a:ext cx="1442700" cy="1442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/>
          <p:nvPr/>
        </p:nvSpPr>
        <p:spPr>
          <a:xfrm flipH="1" rot="-5400000">
            <a:off x="329675" y="1243350"/>
            <a:ext cx="4244700" cy="46413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/>
          <p:nvPr/>
        </p:nvSpPr>
        <p:spPr>
          <a:xfrm flipH="1" rot="-5400000">
            <a:off x="4569625" y="1243350"/>
            <a:ext cx="4244700" cy="46413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/>
          <p:cNvSpPr/>
          <p:nvPr/>
        </p:nvSpPr>
        <p:spPr>
          <a:xfrm>
            <a:off x="-408875" y="663550"/>
            <a:ext cx="1442700" cy="1442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2" type="title"/>
          </p:nvPr>
        </p:nvSpPr>
        <p:spPr>
          <a:xfrm>
            <a:off x="1461137" y="3662250"/>
            <a:ext cx="19818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2" name="Google Shape;142;p19"/>
          <p:cNvSpPr txBox="1"/>
          <p:nvPr>
            <p:ph idx="1" type="subTitle"/>
          </p:nvPr>
        </p:nvSpPr>
        <p:spPr>
          <a:xfrm>
            <a:off x="1461137" y="3905250"/>
            <a:ext cx="19818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3" type="title"/>
          </p:nvPr>
        </p:nvSpPr>
        <p:spPr>
          <a:xfrm>
            <a:off x="5701072" y="1800913"/>
            <a:ext cx="19818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4" name="Google Shape;144;p19"/>
          <p:cNvSpPr txBox="1"/>
          <p:nvPr>
            <p:ph idx="4" type="subTitle"/>
          </p:nvPr>
        </p:nvSpPr>
        <p:spPr>
          <a:xfrm>
            <a:off x="5701071" y="2043913"/>
            <a:ext cx="19818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два столбца 1">
  <p:cSld name="TITLE_AND_TWO_COLUMNS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/>
          <p:nvPr/>
        </p:nvSpPr>
        <p:spPr>
          <a:xfrm>
            <a:off x="-1101700" y="2612921"/>
            <a:ext cx="2489100" cy="2489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7756575" y="41171"/>
            <a:ext cx="2489100" cy="2489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0"/>
          <p:cNvSpPr/>
          <p:nvPr/>
        </p:nvSpPr>
        <p:spPr>
          <a:xfrm flipH="1" rot="-5400000">
            <a:off x="-20862" y="452900"/>
            <a:ext cx="5369100" cy="42654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0"/>
          <p:cNvSpPr/>
          <p:nvPr/>
        </p:nvSpPr>
        <p:spPr>
          <a:xfrm flipH="1" rot="-5400000">
            <a:off x="3796963" y="452900"/>
            <a:ext cx="5369100" cy="42654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 txBox="1"/>
          <p:nvPr>
            <p:ph type="title"/>
          </p:nvPr>
        </p:nvSpPr>
        <p:spPr>
          <a:xfrm>
            <a:off x="1356563" y="2479250"/>
            <a:ext cx="2611800" cy="36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20"/>
          <p:cNvSpPr txBox="1"/>
          <p:nvPr>
            <p:ph idx="2" type="title"/>
          </p:nvPr>
        </p:nvSpPr>
        <p:spPr>
          <a:xfrm>
            <a:off x="5175614" y="2479125"/>
            <a:ext cx="2611800" cy="36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2" name="Google Shape;152;p20"/>
          <p:cNvSpPr txBox="1"/>
          <p:nvPr>
            <p:ph idx="1" type="subTitle"/>
          </p:nvPr>
        </p:nvSpPr>
        <p:spPr>
          <a:xfrm>
            <a:off x="5175614" y="2768026"/>
            <a:ext cx="2611800" cy="9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3" name="Google Shape;153;p20"/>
          <p:cNvSpPr txBox="1"/>
          <p:nvPr>
            <p:ph idx="3" type="subTitle"/>
          </p:nvPr>
        </p:nvSpPr>
        <p:spPr>
          <a:xfrm>
            <a:off x="1356563" y="2768026"/>
            <a:ext cx="2611800" cy="9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/>
          <p:nvPr/>
        </p:nvSpPr>
        <p:spPr>
          <a:xfrm flipH="1" rot="10800000">
            <a:off x="5800526" y="-396176"/>
            <a:ext cx="1914900" cy="1914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1"/>
          <p:cNvSpPr/>
          <p:nvPr/>
        </p:nvSpPr>
        <p:spPr>
          <a:xfrm rot="10800000">
            <a:off x="-104700" y="-115046"/>
            <a:ext cx="9353400" cy="55641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1"/>
          <p:cNvSpPr/>
          <p:nvPr/>
        </p:nvSpPr>
        <p:spPr>
          <a:xfrm flipH="1" rot="10800000">
            <a:off x="966501" y="3425249"/>
            <a:ext cx="1917900" cy="1917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1"/>
          <p:cNvSpPr txBox="1"/>
          <p:nvPr>
            <p:ph type="title"/>
          </p:nvPr>
        </p:nvSpPr>
        <p:spPr>
          <a:xfrm>
            <a:off x="1749150" y="2930975"/>
            <a:ext cx="5645700" cy="4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9" name="Google Shape;159;p21"/>
          <p:cNvSpPr txBox="1"/>
          <p:nvPr>
            <p:ph idx="1" type="subTitle"/>
          </p:nvPr>
        </p:nvSpPr>
        <p:spPr>
          <a:xfrm>
            <a:off x="1749150" y="1757125"/>
            <a:ext cx="5645700" cy="11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/>
          <p:nvPr/>
        </p:nvSpPr>
        <p:spPr>
          <a:xfrm flipH="1" rot="-5400000">
            <a:off x="-280200" y="998100"/>
            <a:ext cx="4244700" cy="31473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2"/>
          <p:cNvSpPr/>
          <p:nvPr/>
        </p:nvSpPr>
        <p:spPr>
          <a:xfrm flipH="1" rot="-5400000">
            <a:off x="2449650" y="998100"/>
            <a:ext cx="4244700" cy="31473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2"/>
          <p:cNvSpPr/>
          <p:nvPr/>
        </p:nvSpPr>
        <p:spPr>
          <a:xfrm flipH="1" rot="-5400000">
            <a:off x="5179500" y="998100"/>
            <a:ext cx="4244700" cy="31473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105162" y="282590"/>
            <a:ext cx="1215900" cy="1215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7822962" y="3644990"/>
            <a:ext cx="1215900" cy="1215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2"/>
          <p:cNvSpPr txBox="1"/>
          <p:nvPr>
            <p:ph hasCustomPrompt="1" type="title"/>
          </p:nvPr>
        </p:nvSpPr>
        <p:spPr>
          <a:xfrm>
            <a:off x="713100" y="1887900"/>
            <a:ext cx="22581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1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7" name="Google Shape;167;p22"/>
          <p:cNvSpPr txBox="1"/>
          <p:nvPr>
            <p:ph idx="1" type="subTitle"/>
          </p:nvPr>
        </p:nvSpPr>
        <p:spPr>
          <a:xfrm>
            <a:off x="713100" y="2656802"/>
            <a:ext cx="22581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8" name="Google Shape;168;p22"/>
          <p:cNvSpPr txBox="1"/>
          <p:nvPr>
            <p:ph hasCustomPrompt="1" idx="2" type="title"/>
          </p:nvPr>
        </p:nvSpPr>
        <p:spPr>
          <a:xfrm>
            <a:off x="3442950" y="1887890"/>
            <a:ext cx="22581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1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9" name="Google Shape;169;p22"/>
          <p:cNvSpPr txBox="1"/>
          <p:nvPr>
            <p:ph idx="3" type="subTitle"/>
          </p:nvPr>
        </p:nvSpPr>
        <p:spPr>
          <a:xfrm>
            <a:off x="3442950" y="2656776"/>
            <a:ext cx="22581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70" name="Google Shape;170;p22"/>
          <p:cNvSpPr txBox="1"/>
          <p:nvPr>
            <p:ph hasCustomPrompt="1" idx="4" type="title"/>
          </p:nvPr>
        </p:nvSpPr>
        <p:spPr>
          <a:xfrm>
            <a:off x="6172800" y="1887896"/>
            <a:ext cx="22581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1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1" name="Google Shape;171;p22"/>
          <p:cNvSpPr txBox="1"/>
          <p:nvPr>
            <p:ph idx="5" type="subTitle"/>
          </p:nvPr>
        </p:nvSpPr>
        <p:spPr>
          <a:xfrm>
            <a:off x="6172800" y="2656773"/>
            <a:ext cx="22581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/>
          <p:nvPr/>
        </p:nvSpPr>
        <p:spPr>
          <a:xfrm>
            <a:off x="8430912" y="373115"/>
            <a:ext cx="1215900" cy="1215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3"/>
          <p:cNvSpPr/>
          <p:nvPr/>
        </p:nvSpPr>
        <p:spPr>
          <a:xfrm>
            <a:off x="-484888" y="3554465"/>
            <a:ext cx="1215900" cy="1215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3"/>
          <p:cNvSpPr/>
          <p:nvPr/>
        </p:nvSpPr>
        <p:spPr>
          <a:xfrm flipH="1" rot="-5400000">
            <a:off x="1926000" y="-2177700"/>
            <a:ext cx="5292000" cy="9609300"/>
          </a:xfrm>
          <a:prstGeom prst="wave">
            <a:avLst>
              <a:gd fmla="val 4007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/>
          <p:nvPr/>
        </p:nvSpPr>
        <p:spPr>
          <a:xfrm rot="-5400000">
            <a:off x="1341163" y="-123662"/>
            <a:ext cx="1089000" cy="10890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4"/>
          <p:cNvSpPr/>
          <p:nvPr/>
        </p:nvSpPr>
        <p:spPr>
          <a:xfrm flipH="1" rot="10800000">
            <a:off x="-98400" y="-693300"/>
            <a:ext cx="9340800" cy="65301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4"/>
          <p:cNvSpPr/>
          <p:nvPr/>
        </p:nvSpPr>
        <p:spPr>
          <a:xfrm rot="-5400000">
            <a:off x="7298113" y="4665788"/>
            <a:ext cx="1089000" cy="10890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/>
          <p:nvPr/>
        </p:nvSpPr>
        <p:spPr>
          <a:xfrm flipH="1" rot="-5400000">
            <a:off x="1867971" y="-1726275"/>
            <a:ext cx="5641500" cy="8697300"/>
          </a:xfrm>
          <a:prstGeom prst="wave">
            <a:avLst>
              <a:gd fmla="val 4562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5"/>
          <p:cNvSpPr/>
          <p:nvPr/>
        </p:nvSpPr>
        <p:spPr>
          <a:xfrm>
            <a:off x="-258738" y="539390"/>
            <a:ext cx="1215900" cy="1215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5"/>
          <p:cNvSpPr/>
          <p:nvPr/>
        </p:nvSpPr>
        <p:spPr>
          <a:xfrm>
            <a:off x="8377487" y="2615890"/>
            <a:ext cx="1215900" cy="1215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7" name="Google Shape;187;p25"/>
          <p:cNvSpPr txBox="1"/>
          <p:nvPr>
            <p:ph idx="2" type="title"/>
          </p:nvPr>
        </p:nvSpPr>
        <p:spPr>
          <a:xfrm>
            <a:off x="1331900" y="1952100"/>
            <a:ext cx="19782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8" name="Google Shape;188;p25"/>
          <p:cNvSpPr txBox="1"/>
          <p:nvPr>
            <p:ph idx="1" type="subTitle"/>
          </p:nvPr>
        </p:nvSpPr>
        <p:spPr>
          <a:xfrm>
            <a:off x="1331900" y="2195300"/>
            <a:ext cx="19782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9" name="Google Shape;189;p25"/>
          <p:cNvSpPr txBox="1"/>
          <p:nvPr>
            <p:ph idx="3" type="title"/>
          </p:nvPr>
        </p:nvSpPr>
        <p:spPr>
          <a:xfrm>
            <a:off x="5833877" y="1952100"/>
            <a:ext cx="19782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0" name="Google Shape;190;p25"/>
          <p:cNvSpPr txBox="1"/>
          <p:nvPr>
            <p:ph idx="4" type="subTitle"/>
          </p:nvPr>
        </p:nvSpPr>
        <p:spPr>
          <a:xfrm>
            <a:off x="5833877" y="2195300"/>
            <a:ext cx="19782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1" name="Google Shape;191;p25"/>
          <p:cNvSpPr txBox="1"/>
          <p:nvPr>
            <p:ph idx="5" type="title"/>
          </p:nvPr>
        </p:nvSpPr>
        <p:spPr>
          <a:xfrm>
            <a:off x="1331900" y="3308975"/>
            <a:ext cx="19782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2" name="Google Shape;192;p25"/>
          <p:cNvSpPr txBox="1"/>
          <p:nvPr>
            <p:ph idx="6" type="subTitle"/>
          </p:nvPr>
        </p:nvSpPr>
        <p:spPr>
          <a:xfrm>
            <a:off x="1331900" y="3551975"/>
            <a:ext cx="19782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25"/>
          <p:cNvSpPr txBox="1"/>
          <p:nvPr>
            <p:ph idx="7" type="title"/>
          </p:nvPr>
        </p:nvSpPr>
        <p:spPr>
          <a:xfrm>
            <a:off x="5833877" y="3308975"/>
            <a:ext cx="19782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4" name="Google Shape;194;p25"/>
          <p:cNvSpPr txBox="1"/>
          <p:nvPr>
            <p:ph idx="8" type="subTitle"/>
          </p:nvPr>
        </p:nvSpPr>
        <p:spPr>
          <a:xfrm>
            <a:off x="5833875" y="3551975"/>
            <a:ext cx="19782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/>
          <p:nvPr/>
        </p:nvSpPr>
        <p:spPr>
          <a:xfrm flipH="1" rot="-5400000">
            <a:off x="1341163" y="4239862"/>
            <a:ext cx="1089000" cy="10890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6"/>
          <p:cNvSpPr/>
          <p:nvPr/>
        </p:nvSpPr>
        <p:spPr>
          <a:xfrm>
            <a:off x="-98400" y="-631600"/>
            <a:ext cx="9340800" cy="65301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6"/>
          <p:cNvSpPr/>
          <p:nvPr/>
        </p:nvSpPr>
        <p:spPr>
          <a:xfrm flipH="1" rot="-5400000">
            <a:off x="7298113" y="-549588"/>
            <a:ext cx="1089000" cy="10890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0" name="Google Shape;200;p26"/>
          <p:cNvSpPr txBox="1"/>
          <p:nvPr>
            <p:ph idx="2" type="title"/>
          </p:nvPr>
        </p:nvSpPr>
        <p:spPr>
          <a:xfrm>
            <a:off x="1101175" y="1915575"/>
            <a:ext cx="1986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1" name="Google Shape;201;p26"/>
          <p:cNvSpPr txBox="1"/>
          <p:nvPr>
            <p:ph idx="1" type="subTitle"/>
          </p:nvPr>
        </p:nvSpPr>
        <p:spPr>
          <a:xfrm>
            <a:off x="1101175" y="2283050"/>
            <a:ext cx="19860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2" name="Google Shape;202;p26"/>
          <p:cNvSpPr txBox="1"/>
          <p:nvPr>
            <p:ph idx="3" type="title"/>
          </p:nvPr>
        </p:nvSpPr>
        <p:spPr>
          <a:xfrm>
            <a:off x="3578950" y="1915250"/>
            <a:ext cx="1986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3" name="Google Shape;203;p26"/>
          <p:cNvSpPr txBox="1"/>
          <p:nvPr>
            <p:ph idx="4" type="subTitle"/>
          </p:nvPr>
        </p:nvSpPr>
        <p:spPr>
          <a:xfrm>
            <a:off x="3579000" y="2283050"/>
            <a:ext cx="19860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4" name="Google Shape;204;p26"/>
          <p:cNvSpPr txBox="1"/>
          <p:nvPr>
            <p:ph idx="5" type="title"/>
          </p:nvPr>
        </p:nvSpPr>
        <p:spPr>
          <a:xfrm>
            <a:off x="1101175" y="3708600"/>
            <a:ext cx="1986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5" name="Google Shape;205;p26"/>
          <p:cNvSpPr txBox="1"/>
          <p:nvPr>
            <p:ph idx="6" type="subTitle"/>
          </p:nvPr>
        </p:nvSpPr>
        <p:spPr>
          <a:xfrm>
            <a:off x="1101175" y="4076400"/>
            <a:ext cx="19860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6" name="Google Shape;206;p26"/>
          <p:cNvSpPr txBox="1"/>
          <p:nvPr>
            <p:ph idx="7" type="title"/>
          </p:nvPr>
        </p:nvSpPr>
        <p:spPr>
          <a:xfrm>
            <a:off x="3578947" y="3708600"/>
            <a:ext cx="1986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7" name="Google Shape;207;p26"/>
          <p:cNvSpPr txBox="1"/>
          <p:nvPr>
            <p:ph idx="8" type="subTitle"/>
          </p:nvPr>
        </p:nvSpPr>
        <p:spPr>
          <a:xfrm>
            <a:off x="3578947" y="4076400"/>
            <a:ext cx="19860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8" name="Google Shape;208;p26"/>
          <p:cNvSpPr txBox="1"/>
          <p:nvPr>
            <p:ph idx="9" type="title"/>
          </p:nvPr>
        </p:nvSpPr>
        <p:spPr>
          <a:xfrm>
            <a:off x="6056727" y="1915250"/>
            <a:ext cx="1986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9" name="Google Shape;209;p26"/>
          <p:cNvSpPr txBox="1"/>
          <p:nvPr>
            <p:ph idx="13" type="subTitle"/>
          </p:nvPr>
        </p:nvSpPr>
        <p:spPr>
          <a:xfrm>
            <a:off x="6056725" y="2283050"/>
            <a:ext cx="19860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0" name="Google Shape;210;p26"/>
          <p:cNvSpPr txBox="1"/>
          <p:nvPr>
            <p:ph idx="14" type="title"/>
          </p:nvPr>
        </p:nvSpPr>
        <p:spPr>
          <a:xfrm>
            <a:off x="6056725" y="3708600"/>
            <a:ext cx="1986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1" name="Google Shape;211;p26"/>
          <p:cNvSpPr txBox="1"/>
          <p:nvPr>
            <p:ph idx="15" type="subTitle"/>
          </p:nvPr>
        </p:nvSpPr>
        <p:spPr>
          <a:xfrm>
            <a:off x="6056725" y="4076400"/>
            <a:ext cx="19860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Число-заголовок 1">
  <p:cSld name="BIG_NUMBER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/>
          <p:nvPr/>
        </p:nvSpPr>
        <p:spPr>
          <a:xfrm>
            <a:off x="713100" y="3698995"/>
            <a:ext cx="2283300" cy="2283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7"/>
          <p:cNvSpPr/>
          <p:nvPr/>
        </p:nvSpPr>
        <p:spPr>
          <a:xfrm>
            <a:off x="713100" y="355752"/>
            <a:ext cx="7717800" cy="4609200"/>
          </a:xfrm>
          <a:prstGeom prst="wave">
            <a:avLst>
              <a:gd fmla="val 10100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7"/>
          <p:cNvSpPr/>
          <p:nvPr/>
        </p:nvSpPr>
        <p:spPr>
          <a:xfrm>
            <a:off x="6147600" y="-824505"/>
            <a:ext cx="2283300" cy="2283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7"/>
          <p:cNvSpPr/>
          <p:nvPr/>
        </p:nvSpPr>
        <p:spPr>
          <a:xfrm>
            <a:off x="-7249800" y="355752"/>
            <a:ext cx="7717800" cy="4609200"/>
          </a:xfrm>
          <a:prstGeom prst="wave">
            <a:avLst>
              <a:gd fmla="val 10100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7"/>
          <p:cNvSpPr/>
          <p:nvPr/>
        </p:nvSpPr>
        <p:spPr>
          <a:xfrm>
            <a:off x="8676000" y="355752"/>
            <a:ext cx="7717800" cy="4609200"/>
          </a:xfrm>
          <a:prstGeom prst="wave">
            <a:avLst>
              <a:gd fmla="val 10100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7"/>
          <p:cNvSpPr txBox="1"/>
          <p:nvPr>
            <p:ph hasCustomPrompt="1" type="title"/>
          </p:nvPr>
        </p:nvSpPr>
        <p:spPr>
          <a:xfrm>
            <a:off x="1284000" y="1551750"/>
            <a:ext cx="6576000" cy="15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19" name="Google Shape;219;p27"/>
          <p:cNvSpPr txBox="1"/>
          <p:nvPr>
            <p:ph idx="1" type="subTitle"/>
          </p:nvPr>
        </p:nvSpPr>
        <p:spPr>
          <a:xfrm>
            <a:off x="1284000" y="3108950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/>
          <p:nvPr/>
        </p:nvSpPr>
        <p:spPr>
          <a:xfrm>
            <a:off x="-391625" y="4016825"/>
            <a:ext cx="1269300" cy="1269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8"/>
          <p:cNvSpPr/>
          <p:nvPr/>
        </p:nvSpPr>
        <p:spPr>
          <a:xfrm flipH="1" rot="-5400000">
            <a:off x="2449650" y="1919050"/>
            <a:ext cx="4244700" cy="31473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8"/>
          <p:cNvSpPr/>
          <p:nvPr/>
        </p:nvSpPr>
        <p:spPr>
          <a:xfrm flipH="1" rot="-5400000">
            <a:off x="-358950" y="1919050"/>
            <a:ext cx="4244700" cy="31473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8"/>
          <p:cNvSpPr/>
          <p:nvPr/>
        </p:nvSpPr>
        <p:spPr>
          <a:xfrm flipH="1" rot="-5400000">
            <a:off x="5258250" y="1919050"/>
            <a:ext cx="4244700" cy="31473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8"/>
          <p:cNvSpPr/>
          <p:nvPr/>
        </p:nvSpPr>
        <p:spPr>
          <a:xfrm>
            <a:off x="8157700" y="889025"/>
            <a:ext cx="1269300" cy="1269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28"/>
          <p:cNvSpPr txBox="1"/>
          <p:nvPr>
            <p:ph idx="2" type="title"/>
          </p:nvPr>
        </p:nvSpPr>
        <p:spPr>
          <a:xfrm>
            <a:off x="720000" y="2849775"/>
            <a:ext cx="2086800" cy="4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8" name="Google Shape;228;p28"/>
          <p:cNvSpPr txBox="1"/>
          <p:nvPr>
            <p:ph idx="1" type="subTitle"/>
          </p:nvPr>
        </p:nvSpPr>
        <p:spPr>
          <a:xfrm>
            <a:off x="720000" y="3255725"/>
            <a:ext cx="2086800" cy="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9" name="Google Shape;229;p28"/>
          <p:cNvSpPr txBox="1"/>
          <p:nvPr>
            <p:ph idx="3" type="title"/>
          </p:nvPr>
        </p:nvSpPr>
        <p:spPr>
          <a:xfrm>
            <a:off x="3528600" y="2849825"/>
            <a:ext cx="2086800" cy="4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0" name="Google Shape;230;p28"/>
          <p:cNvSpPr txBox="1"/>
          <p:nvPr>
            <p:ph idx="4" type="subTitle"/>
          </p:nvPr>
        </p:nvSpPr>
        <p:spPr>
          <a:xfrm>
            <a:off x="3528596" y="3255725"/>
            <a:ext cx="2086800" cy="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1" name="Google Shape;231;p28"/>
          <p:cNvSpPr txBox="1"/>
          <p:nvPr>
            <p:ph idx="5" type="title"/>
          </p:nvPr>
        </p:nvSpPr>
        <p:spPr>
          <a:xfrm>
            <a:off x="6337199" y="2849825"/>
            <a:ext cx="2086800" cy="4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2" name="Google Shape;232;p28"/>
          <p:cNvSpPr txBox="1"/>
          <p:nvPr>
            <p:ph idx="6" type="subTitle"/>
          </p:nvPr>
        </p:nvSpPr>
        <p:spPr>
          <a:xfrm>
            <a:off x="6337199" y="3255725"/>
            <a:ext cx="2086800" cy="7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/>
          <p:nvPr/>
        </p:nvSpPr>
        <p:spPr>
          <a:xfrm>
            <a:off x="7968300" y="706850"/>
            <a:ext cx="1269300" cy="1269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9"/>
          <p:cNvSpPr/>
          <p:nvPr/>
        </p:nvSpPr>
        <p:spPr>
          <a:xfrm>
            <a:off x="-93600" y="1129000"/>
            <a:ext cx="9331200" cy="4609200"/>
          </a:xfrm>
          <a:prstGeom prst="wave">
            <a:avLst>
              <a:gd fmla="val 8870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9"/>
          <p:cNvSpPr/>
          <p:nvPr/>
        </p:nvSpPr>
        <p:spPr>
          <a:xfrm>
            <a:off x="963750" y="4399400"/>
            <a:ext cx="1269300" cy="1269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8" name="Google Shape;238;p29"/>
          <p:cNvSpPr txBox="1"/>
          <p:nvPr>
            <p:ph idx="2" type="title"/>
          </p:nvPr>
        </p:nvSpPr>
        <p:spPr>
          <a:xfrm>
            <a:off x="713100" y="3159800"/>
            <a:ext cx="18534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9" name="Google Shape;239;p29"/>
          <p:cNvSpPr txBox="1"/>
          <p:nvPr>
            <p:ph idx="1" type="subTitle"/>
          </p:nvPr>
        </p:nvSpPr>
        <p:spPr>
          <a:xfrm>
            <a:off x="713100" y="3403000"/>
            <a:ext cx="18534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0" name="Google Shape;240;p29"/>
          <p:cNvSpPr txBox="1"/>
          <p:nvPr>
            <p:ph idx="3" type="title"/>
          </p:nvPr>
        </p:nvSpPr>
        <p:spPr>
          <a:xfrm>
            <a:off x="2667946" y="3159800"/>
            <a:ext cx="18534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1" name="Google Shape;241;p29"/>
          <p:cNvSpPr txBox="1"/>
          <p:nvPr>
            <p:ph idx="4" type="subTitle"/>
          </p:nvPr>
        </p:nvSpPr>
        <p:spPr>
          <a:xfrm>
            <a:off x="2667946" y="3403000"/>
            <a:ext cx="18534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2" name="Google Shape;242;p29"/>
          <p:cNvSpPr txBox="1"/>
          <p:nvPr>
            <p:ph idx="5" type="title"/>
          </p:nvPr>
        </p:nvSpPr>
        <p:spPr>
          <a:xfrm>
            <a:off x="4622788" y="3159800"/>
            <a:ext cx="18534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3" name="Google Shape;243;p29"/>
          <p:cNvSpPr txBox="1"/>
          <p:nvPr>
            <p:ph idx="6" type="subTitle"/>
          </p:nvPr>
        </p:nvSpPr>
        <p:spPr>
          <a:xfrm>
            <a:off x="4622788" y="3402800"/>
            <a:ext cx="18534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4" name="Google Shape;244;p29"/>
          <p:cNvSpPr txBox="1"/>
          <p:nvPr>
            <p:ph idx="7" type="title"/>
          </p:nvPr>
        </p:nvSpPr>
        <p:spPr>
          <a:xfrm>
            <a:off x="6577633" y="3159800"/>
            <a:ext cx="18534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5" name="Google Shape;245;p29"/>
          <p:cNvSpPr txBox="1"/>
          <p:nvPr>
            <p:ph idx="8" type="subTitle"/>
          </p:nvPr>
        </p:nvSpPr>
        <p:spPr>
          <a:xfrm>
            <a:off x="6577632" y="3402800"/>
            <a:ext cx="18534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2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0"/>
          <p:cNvSpPr/>
          <p:nvPr/>
        </p:nvSpPr>
        <p:spPr>
          <a:xfrm>
            <a:off x="-487075" y="3452500"/>
            <a:ext cx="1442700" cy="1442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0"/>
          <p:cNvSpPr/>
          <p:nvPr/>
        </p:nvSpPr>
        <p:spPr>
          <a:xfrm flipH="1" rot="-5400000">
            <a:off x="-313572" y="25850"/>
            <a:ext cx="5369100" cy="51195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0"/>
          <p:cNvSpPr/>
          <p:nvPr/>
        </p:nvSpPr>
        <p:spPr>
          <a:xfrm flipH="1" rot="-5400000">
            <a:off x="4326738" y="452900"/>
            <a:ext cx="5369100" cy="4265400"/>
          </a:xfrm>
          <a:prstGeom prst="wave">
            <a:avLst>
              <a:gd fmla="val 8291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0"/>
          <p:cNvSpPr/>
          <p:nvPr/>
        </p:nvSpPr>
        <p:spPr>
          <a:xfrm>
            <a:off x="8062250" y="539400"/>
            <a:ext cx="1442700" cy="1442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0"/>
          <p:cNvSpPr txBox="1"/>
          <p:nvPr>
            <p:ph type="title"/>
          </p:nvPr>
        </p:nvSpPr>
        <p:spPr>
          <a:xfrm>
            <a:off x="720000" y="1393539"/>
            <a:ext cx="2996700" cy="11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2" name="Google Shape;252;p30"/>
          <p:cNvSpPr txBox="1"/>
          <p:nvPr>
            <p:ph idx="1" type="subTitle"/>
          </p:nvPr>
        </p:nvSpPr>
        <p:spPr>
          <a:xfrm>
            <a:off x="720000" y="2558961"/>
            <a:ext cx="2996700" cy="11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2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1"/>
          <p:cNvSpPr txBox="1"/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metanit.com/f/tutorial" TargetMode="External"/><Relationship Id="rId4" Type="http://schemas.openxmlformats.org/officeDocument/2006/relationships/hyperlink" Target="https://www.javatpoint.com/f-sharp-tutorial" TargetMode="External"/><Relationship Id="rId5" Type="http://schemas.openxmlformats.org/officeDocument/2006/relationships/hyperlink" Target="https://learn.microsoft.com/en-us/dotnet/fsharp/" TargetMode="External"/><Relationship Id="rId6" Type="http://schemas.openxmlformats.org/officeDocument/2006/relationships/hyperlink" Target="https://github.com/UUyy-Geniy/F-_Tutoria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idx="4294967295" type="subTitle"/>
          </p:nvPr>
        </p:nvSpPr>
        <p:spPr>
          <a:xfrm>
            <a:off x="4726250" y="3630475"/>
            <a:ext cx="4080000" cy="12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Подготовили ст.гр. 5030102/10201</a:t>
            </a:r>
            <a:br>
              <a:rPr lang="en"/>
            </a:br>
            <a:r>
              <a:rPr lang="en"/>
              <a:t>Дмитриев Михаил</a:t>
            </a:r>
            <a:br>
              <a:rPr lang="en"/>
            </a:br>
            <a:r>
              <a:rPr lang="en"/>
              <a:t>Романчук Евгений</a:t>
            </a:r>
            <a:br>
              <a:rPr lang="en"/>
            </a:br>
            <a:r>
              <a:rPr lang="en"/>
              <a:t>Соломатов Александр</a:t>
            </a:r>
            <a:endParaRPr/>
          </a:p>
        </p:txBody>
      </p:sp>
      <p:sp>
        <p:nvSpPr>
          <p:cNvPr id="260" name="Google Shape;260;p32"/>
          <p:cNvSpPr/>
          <p:nvPr/>
        </p:nvSpPr>
        <p:spPr>
          <a:xfrm>
            <a:off x="3919625" y="1725775"/>
            <a:ext cx="1770300" cy="1173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32"/>
          <p:cNvSpPr/>
          <p:nvPr/>
        </p:nvSpPr>
        <p:spPr>
          <a:xfrm>
            <a:off x="3677575" y="1570325"/>
            <a:ext cx="1770300" cy="11739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2" name="Google Shape;2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1600" y="50775"/>
            <a:ext cx="1276549" cy="3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2"/>
          <p:cNvSpPr txBox="1"/>
          <p:nvPr>
            <p:ph idx="1" type="subTitle"/>
          </p:nvPr>
        </p:nvSpPr>
        <p:spPr>
          <a:xfrm>
            <a:off x="1749150" y="1420425"/>
            <a:ext cx="5645700" cy="11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</a:rPr>
              <a:t>F#</a:t>
            </a:r>
            <a:endParaRPr b="1" sz="4200">
              <a:solidFill>
                <a:schemeClr val="dk2"/>
              </a:solidFill>
            </a:endParaRPr>
          </a:p>
        </p:txBody>
      </p:sp>
      <p:sp>
        <p:nvSpPr>
          <p:cNvPr id="264" name="Google Shape;264;p32"/>
          <p:cNvSpPr txBox="1"/>
          <p:nvPr/>
        </p:nvSpPr>
        <p:spPr>
          <a:xfrm>
            <a:off x="3221575" y="2919950"/>
            <a:ext cx="30000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#5 Часто используемые паттерны. Подключение к базе данных. Проведение тестов.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1"/>
          <p:cNvSpPr txBox="1"/>
          <p:nvPr>
            <p:ph type="title"/>
          </p:nvPr>
        </p:nvSpPr>
        <p:spPr>
          <a:xfrm flipH="1">
            <a:off x="4430225" y="201600"/>
            <a:ext cx="411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50"/>
              <a:t>Строитель (Builder)</a:t>
            </a:r>
            <a:endParaRPr sz="2450"/>
          </a:p>
        </p:txBody>
      </p:sp>
      <p:sp>
        <p:nvSpPr>
          <p:cNvPr id="334" name="Google Shape;334;p41"/>
          <p:cNvSpPr txBox="1"/>
          <p:nvPr>
            <p:ph idx="1" type="subTitle"/>
          </p:nvPr>
        </p:nvSpPr>
        <p:spPr>
          <a:xfrm flipH="1">
            <a:off x="4647425" y="1043400"/>
            <a:ext cx="3683700" cy="3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Описание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Постепенное построение сложного объекта.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5" name="Google Shape;33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600" y="1043398"/>
            <a:ext cx="3439200" cy="3637800"/>
          </a:xfrm>
          <a:prstGeom prst="roundRect">
            <a:avLst>
              <a:gd fmla="val 11493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2"/>
          <p:cNvSpPr txBox="1"/>
          <p:nvPr>
            <p:ph type="title"/>
          </p:nvPr>
        </p:nvSpPr>
        <p:spPr>
          <a:xfrm flipH="1">
            <a:off x="4430225" y="201600"/>
            <a:ext cx="411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50"/>
              <a:t>Фабричный метод (Factory Method)</a:t>
            </a:r>
            <a:endParaRPr sz="2450"/>
          </a:p>
        </p:txBody>
      </p:sp>
      <p:sp>
        <p:nvSpPr>
          <p:cNvPr id="341" name="Google Shape;341;p42"/>
          <p:cNvSpPr txBox="1"/>
          <p:nvPr>
            <p:ph idx="1" type="subTitle"/>
          </p:nvPr>
        </p:nvSpPr>
        <p:spPr>
          <a:xfrm flipH="1">
            <a:off x="4647425" y="1043400"/>
            <a:ext cx="3683700" cy="3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Паттерн "Фабрика" используется для создания объектов без явного указания их конкретных типов. Это особенно полезно, когда нужно инкапсулировать логику создания объектов, например, в зависимости от условий или параметров.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F# фабрику можно реализовать с помощью функций, классов или даже модулей, предоставляя гибкость и компактность кода.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2" name="Google Shape;34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50" y="330675"/>
            <a:ext cx="4125300" cy="4482300"/>
          </a:xfrm>
          <a:prstGeom prst="roundRect">
            <a:avLst>
              <a:gd fmla="val 9281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3"/>
          <p:cNvSpPr txBox="1"/>
          <p:nvPr>
            <p:ph type="title"/>
          </p:nvPr>
        </p:nvSpPr>
        <p:spPr>
          <a:xfrm flipH="1">
            <a:off x="4430225" y="201600"/>
            <a:ext cx="411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50"/>
              <a:t>Декоратор (Decorator)</a:t>
            </a:r>
            <a:endParaRPr sz="2450"/>
          </a:p>
        </p:txBody>
      </p:sp>
      <p:sp>
        <p:nvSpPr>
          <p:cNvPr id="348" name="Google Shape;348;p43"/>
          <p:cNvSpPr txBox="1"/>
          <p:nvPr>
            <p:ph idx="1" type="subTitle"/>
          </p:nvPr>
        </p:nvSpPr>
        <p:spPr>
          <a:xfrm flipH="1">
            <a:off x="4647425" y="1043400"/>
            <a:ext cx="3683700" cy="3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Паттерн "Декоратор" позволяет динамически добавлять поведение объектам, оборачивая их в другие объекты с дополнительной функциональностью. Это полезно, когда нужно расширить функционал объекта, не изменяя его исходный код.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9" name="Google Shape;34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4988"/>
            <a:ext cx="4125300" cy="4273500"/>
          </a:xfrm>
          <a:prstGeom prst="roundRect">
            <a:avLst>
              <a:gd fmla="val 8681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4"/>
          <p:cNvSpPr txBox="1"/>
          <p:nvPr>
            <p:ph type="title"/>
          </p:nvPr>
        </p:nvSpPr>
        <p:spPr>
          <a:xfrm flipH="1">
            <a:off x="4430225" y="201600"/>
            <a:ext cx="411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50"/>
              <a:t>Наблюдатель (Observer)</a:t>
            </a:r>
            <a:endParaRPr sz="2450"/>
          </a:p>
        </p:txBody>
      </p:sp>
      <p:sp>
        <p:nvSpPr>
          <p:cNvPr id="355" name="Google Shape;355;p44"/>
          <p:cNvSpPr txBox="1"/>
          <p:nvPr>
            <p:ph idx="1" type="subTitle"/>
          </p:nvPr>
        </p:nvSpPr>
        <p:spPr>
          <a:xfrm flipH="1">
            <a:off x="4647425" y="1043400"/>
            <a:ext cx="3683700" cy="3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Паттерн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Наблюдатель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позволяет объекту уведомлять другие объекты о происходящих в нем изменениях без необходимости тесной связи между ними. Это часто используется для реализации событий и обработки изменений состояния, таких как в графических приложениях, системах с подпиской на события и в архитектуре, основанной на событиях.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Основная идея паттерна: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Наблюдаемые объекты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(Subject) — это те объекты, которые генерируют события или изменяют свое состояние.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Наблюдатели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(Observers) — это объекты, которые получают уведомления о событиях и реагируют на изменения.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6" name="Google Shape;35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875" y="152400"/>
            <a:ext cx="3215700" cy="4838700"/>
          </a:xfrm>
          <a:prstGeom prst="roundRect">
            <a:avLst>
              <a:gd fmla="val 9214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5"/>
          <p:cNvSpPr/>
          <p:nvPr/>
        </p:nvSpPr>
        <p:spPr>
          <a:xfrm>
            <a:off x="1698425" y="1848075"/>
            <a:ext cx="1624800" cy="1624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45"/>
          <p:cNvSpPr txBox="1"/>
          <p:nvPr>
            <p:ph type="title"/>
          </p:nvPr>
        </p:nvSpPr>
        <p:spPr>
          <a:xfrm>
            <a:off x="3377950" y="1871100"/>
            <a:ext cx="5128200" cy="140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00"/>
              <a:t>Взаимодействие с базой данных</a:t>
            </a:r>
            <a:r>
              <a:rPr lang="en" sz="182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rPr>
              <a:t>.</a:t>
            </a:r>
            <a:endParaRPr sz="2600"/>
          </a:p>
        </p:txBody>
      </p:sp>
      <p:sp>
        <p:nvSpPr>
          <p:cNvPr id="363" name="Google Shape;363;p45"/>
          <p:cNvSpPr txBox="1"/>
          <p:nvPr>
            <p:ph idx="2" type="title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6"/>
          <p:cNvSpPr txBox="1"/>
          <p:nvPr>
            <p:ph type="title"/>
          </p:nvPr>
        </p:nvSpPr>
        <p:spPr>
          <a:xfrm flipH="1">
            <a:off x="2512950" y="128225"/>
            <a:ext cx="411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/>
              <a:t>Пример кода подключения к PostgreSQL:</a:t>
            </a:r>
            <a:endParaRPr sz="2000"/>
          </a:p>
        </p:txBody>
      </p:sp>
      <p:pic>
        <p:nvPicPr>
          <p:cNvPr id="369" name="Google Shape;369;p46"/>
          <p:cNvPicPr preferRelativeResize="0"/>
          <p:nvPr/>
        </p:nvPicPr>
        <p:blipFill rotWithShape="1">
          <a:blip r:embed="rId3">
            <a:alphaModFix/>
          </a:blip>
          <a:srcRect b="15718" l="4500" r="36892" t="15971"/>
          <a:stretch/>
        </p:blipFill>
        <p:spPr>
          <a:xfrm>
            <a:off x="927075" y="1467475"/>
            <a:ext cx="7289825" cy="228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7"/>
          <p:cNvSpPr txBox="1"/>
          <p:nvPr>
            <p:ph type="title"/>
          </p:nvPr>
        </p:nvSpPr>
        <p:spPr>
          <a:xfrm flipH="1">
            <a:off x="2512950" y="128225"/>
            <a:ext cx="411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/>
              <a:t>Пример работы с базой данных</a:t>
            </a:r>
            <a:endParaRPr sz="2000"/>
          </a:p>
        </p:txBody>
      </p:sp>
      <p:pic>
        <p:nvPicPr>
          <p:cNvPr id="375" name="Google Shape;37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050" y="1151775"/>
            <a:ext cx="7999898" cy="368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8"/>
          <p:cNvSpPr txBox="1"/>
          <p:nvPr/>
        </p:nvSpPr>
        <p:spPr>
          <a:xfrm>
            <a:off x="862950" y="653025"/>
            <a:ext cx="7418100" cy="41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Npgsql: что это?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Npgsql</a:t>
            </a:r>
            <a:r>
              <a:rPr lang="en" sz="1100"/>
              <a:t> — это открытая и бесплатная библиотека, предоставляющая ADO.NET-драйвер для работы с базой данных </a:t>
            </a:r>
            <a:r>
              <a:rPr b="1" lang="en" sz="1100"/>
              <a:t>PostgreSQL</a:t>
            </a:r>
            <a:r>
              <a:rPr lang="en" sz="1100"/>
              <a:t> в .NET. Она предназначена для упрощения взаимодействия приложений на платформе .NET (включая F#) с PostgreSQL.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Основные возможности Npgsql:</a:t>
            </a:r>
            <a:endParaRPr b="1" sz="13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Полная поддержка PostgreSQL</a:t>
            </a:r>
            <a:r>
              <a:rPr lang="en" sz="1100"/>
              <a:t>: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Совместимость с современными функциями PostgreSQL (напр., JSON, XML, таблицы и функции).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Поддержка расширений, таких как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PostGIS</a:t>
            </a:r>
            <a:r>
              <a:rPr lang="en" sz="1100"/>
              <a:t> для работы с геоданными.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Асинхронность</a:t>
            </a:r>
            <a:r>
              <a:rPr lang="en" sz="1100"/>
              <a:t>: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Полное использование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async</a:t>
            </a:r>
            <a:r>
              <a:rPr lang="en" sz="1100"/>
              <a:t>/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await</a:t>
            </a:r>
            <a:r>
              <a:rPr lang="en" sz="1100"/>
              <a:t>, что делает обработку запросов быстрой и масштабируемой.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Простота работы с параметризованными запросами</a:t>
            </a:r>
            <a:r>
              <a:rPr lang="en" sz="1100"/>
              <a:t>: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Уменьшение риска SQL-инъекций.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Интеграция с популярными инструментами</a:t>
            </a:r>
            <a:r>
              <a:rPr lang="en" sz="1100"/>
              <a:t>: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Поддержка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Dapper</a:t>
            </a:r>
            <a:r>
              <a:rPr lang="en" sz="1100"/>
              <a:t>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Entity Framework Core</a:t>
            </a:r>
            <a:r>
              <a:rPr lang="en" sz="1100"/>
              <a:t>, и других ORM.</a:t>
            </a:r>
            <a:endParaRPr sz="1100"/>
          </a:p>
        </p:txBody>
      </p:sp>
      <p:sp>
        <p:nvSpPr>
          <p:cNvPr id="381" name="Google Shape;381;p48"/>
          <p:cNvSpPr txBox="1"/>
          <p:nvPr>
            <p:ph type="title"/>
          </p:nvPr>
        </p:nvSpPr>
        <p:spPr>
          <a:xfrm flipH="1">
            <a:off x="2512950" y="-238650"/>
            <a:ext cx="411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/>
              <a:t>Немного базы пакета</a:t>
            </a:r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9"/>
          <p:cNvSpPr/>
          <p:nvPr/>
        </p:nvSpPr>
        <p:spPr>
          <a:xfrm>
            <a:off x="1573350" y="1848075"/>
            <a:ext cx="1624800" cy="1624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49"/>
          <p:cNvSpPr txBox="1"/>
          <p:nvPr>
            <p:ph type="title"/>
          </p:nvPr>
        </p:nvSpPr>
        <p:spPr>
          <a:xfrm>
            <a:off x="3546725" y="2012775"/>
            <a:ext cx="3748200" cy="10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2781"/>
              <a:buNone/>
            </a:pPr>
            <a:r>
              <a:rPr lang="en" sz="3020"/>
              <a:t>Проведение тестов</a:t>
            </a:r>
            <a:endParaRPr sz="3020"/>
          </a:p>
        </p:txBody>
      </p:sp>
      <p:sp>
        <p:nvSpPr>
          <p:cNvPr id="388" name="Google Shape;388;p49"/>
          <p:cNvSpPr txBox="1"/>
          <p:nvPr>
            <p:ph idx="2" type="title"/>
          </p:nvPr>
        </p:nvSpPr>
        <p:spPr>
          <a:xfrm>
            <a:off x="1730600" y="2239575"/>
            <a:ext cx="1912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0"/>
          <p:cNvSpPr txBox="1"/>
          <p:nvPr>
            <p:ph type="title"/>
          </p:nvPr>
        </p:nvSpPr>
        <p:spPr>
          <a:xfrm flipH="1">
            <a:off x="1548475" y="511600"/>
            <a:ext cx="652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50"/>
              <a:t>Основы тестирования в F# с Xunit</a:t>
            </a:r>
            <a:endParaRPr sz="2450"/>
          </a:p>
        </p:txBody>
      </p:sp>
      <p:sp>
        <p:nvSpPr>
          <p:cNvPr id="394" name="Google Shape;394;p50"/>
          <p:cNvSpPr txBox="1"/>
          <p:nvPr>
            <p:ph idx="1" type="subTitle"/>
          </p:nvPr>
        </p:nvSpPr>
        <p:spPr>
          <a:xfrm flipH="1">
            <a:off x="4596200" y="1623175"/>
            <a:ext cx="3683700" cy="27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Мы определяем простую функцию для сложения двух чисел и пишем тест, который проверяет её корректность. С помощью атрибута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&lt;Fact&gt;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мы создаём тест, который проверяет, что сложение 2 и 3 даёт результат 5. Это базовый пример для начала работы с модульными тестами, который помогает понять, как можно автоматизировать проверки кода.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5" name="Google Shape;39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230500"/>
            <a:ext cx="4565688" cy="314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idx="15" type="title"/>
          </p:nvPr>
        </p:nvSpPr>
        <p:spPr>
          <a:xfrm>
            <a:off x="865500" y="4295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План презентации:</a:t>
            </a:r>
            <a:endParaRPr/>
          </a:p>
        </p:txBody>
      </p:sp>
      <p:sp>
        <p:nvSpPr>
          <p:cNvPr id="270" name="Google Shape;270;p33"/>
          <p:cNvSpPr/>
          <p:nvPr/>
        </p:nvSpPr>
        <p:spPr>
          <a:xfrm>
            <a:off x="842588" y="1801163"/>
            <a:ext cx="838200" cy="838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3"/>
          <p:cNvSpPr txBox="1"/>
          <p:nvPr>
            <p:ph idx="3" type="title"/>
          </p:nvPr>
        </p:nvSpPr>
        <p:spPr>
          <a:xfrm>
            <a:off x="1708700" y="1863950"/>
            <a:ext cx="2285700" cy="8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>
                <a:solidFill>
                  <a:schemeClr val="dk1"/>
                </a:solidFill>
              </a:rPr>
              <a:t>Реализация </a:t>
            </a:r>
            <a:r>
              <a:rPr lang="en" sz="1820">
                <a:solidFill>
                  <a:schemeClr val="dk1"/>
                </a:solidFill>
              </a:rPr>
              <a:t>часто применяемых паттернов.</a:t>
            </a:r>
            <a:endParaRPr sz="1820">
              <a:solidFill>
                <a:schemeClr val="dk1"/>
              </a:solidFill>
            </a:endParaRPr>
          </a:p>
        </p:txBody>
      </p:sp>
      <p:sp>
        <p:nvSpPr>
          <p:cNvPr id="272" name="Google Shape;272;p33"/>
          <p:cNvSpPr txBox="1"/>
          <p:nvPr>
            <p:ph idx="4" type="title"/>
          </p:nvPr>
        </p:nvSpPr>
        <p:spPr>
          <a:xfrm>
            <a:off x="814688" y="2040850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73" name="Google Shape;273;p33"/>
          <p:cNvSpPr/>
          <p:nvPr/>
        </p:nvSpPr>
        <p:spPr>
          <a:xfrm>
            <a:off x="1091413" y="2839775"/>
            <a:ext cx="838200" cy="838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3"/>
          <p:cNvSpPr txBox="1"/>
          <p:nvPr>
            <p:ph idx="3" type="title"/>
          </p:nvPr>
        </p:nvSpPr>
        <p:spPr>
          <a:xfrm>
            <a:off x="1973825" y="2964950"/>
            <a:ext cx="2285700" cy="6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>
                <a:solidFill>
                  <a:schemeClr val="dk1"/>
                </a:solidFill>
              </a:rPr>
              <a:t>Взаимодействие с базой данных. </a:t>
            </a:r>
            <a:endParaRPr sz="1820">
              <a:solidFill>
                <a:schemeClr val="dk1"/>
              </a:solidFill>
            </a:endParaRPr>
          </a:p>
        </p:txBody>
      </p:sp>
      <p:sp>
        <p:nvSpPr>
          <p:cNvPr id="275" name="Google Shape;275;p33"/>
          <p:cNvSpPr txBox="1"/>
          <p:nvPr>
            <p:ph idx="4" type="title"/>
          </p:nvPr>
        </p:nvSpPr>
        <p:spPr>
          <a:xfrm>
            <a:off x="1159975" y="307947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276" name="Google Shape;276;p33"/>
          <p:cNvSpPr/>
          <p:nvPr/>
        </p:nvSpPr>
        <p:spPr>
          <a:xfrm>
            <a:off x="4955238" y="1801150"/>
            <a:ext cx="838200" cy="838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3"/>
          <p:cNvSpPr txBox="1"/>
          <p:nvPr>
            <p:ph idx="3" type="title"/>
          </p:nvPr>
        </p:nvSpPr>
        <p:spPr>
          <a:xfrm>
            <a:off x="5837650" y="2204425"/>
            <a:ext cx="2285700" cy="3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>
                <a:solidFill>
                  <a:schemeClr val="dk1"/>
                </a:solidFill>
              </a:rPr>
              <a:t>Проведение тестов</a:t>
            </a:r>
            <a:endParaRPr sz="1820">
              <a:solidFill>
                <a:schemeClr val="dk1"/>
              </a:solidFill>
            </a:endParaRPr>
          </a:p>
        </p:txBody>
      </p:sp>
      <p:sp>
        <p:nvSpPr>
          <p:cNvPr id="278" name="Google Shape;278;p33"/>
          <p:cNvSpPr txBox="1"/>
          <p:nvPr>
            <p:ph idx="4" type="title"/>
          </p:nvPr>
        </p:nvSpPr>
        <p:spPr>
          <a:xfrm>
            <a:off x="5023800" y="2040850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1"/>
          <p:cNvSpPr txBox="1"/>
          <p:nvPr>
            <p:ph type="title"/>
          </p:nvPr>
        </p:nvSpPr>
        <p:spPr>
          <a:xfrm flipH="1">
            <a:off x="1515600" y="201600"/>
            <a:ext cx="76284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50"/>
              <a:t>Параметризованные тесты с помощью Theory</a:t>
            </a:r>
            <a:endParaRPr sz="2450"/>
          </a:p>
        </p:txBody>
      </p:sp>
      <p:sp>
        <p:nvSpPr>
          <p:cNvPr id="401" name="Google Shape;401;p51"/>
          <p:cNvSpPr txBox="1"/>
          <p:nvPr>
            <p:ph idx="1" type="subTitle"/>
          </p:nvPr>
        </p:nvSpPr>
        <p:spPr>
          <a:xfrm flipH="1">
            <a:off x="4365125" y="1519900"/>
            <a:ext cx="39660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Aтрибут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&lt;Theory&gt;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Параметризованные тесты позволяют использовать один тест для проверки нескольких наборов данных, что снижает количество дублирующегося кода и улучшает читаемость тестов. 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примере мы передаем различные наборы значений в тестовую функцию через атрибут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&lt;InlineData&gt;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чтобы проверить корректность работы функции сложения для разных входных данных.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2" name="Google Shape;40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50" y="1176163"/>
            <a:ext cx="4522399" cy="279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2"/>
          <p:cNvSpPr txBox="1"/>
          <p:nvPr>
            <p:ph type="title"/>
          </p:nvPr>
        </p:nvSpPr>
        <p:spPr>
          <a:xfrm flipH="1">
            <a:off x="2124550" y="560025"/>
            <a:ext cx="5165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50"/>
              <a:t>Тестирование исключений</a:t>
            </a:r>
            <a:endParaRPr sz="2450"/>
          </a:p>
        </p:txBody>
      </p:sp>
      <p:sp>
        <p:nvSpPr>
          <p:cNvPr id="408" name="Google Shape;408;p52"/>
          <p:cNvSpPr txBox="1"/>
          <p:nvPr>
            <p:ph idx="1" type="subTitle"/>
          </p:nvPr>
        </p:nvSpPr>
        <p:spPr>
          <a:xfrm flipH="1">
            <a:off x="5261950" y="1750075"/>
            <a:ext cx="36837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Функция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divide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выполняет деление двух чисел, но если второе число равно нулю, выбрасывает исключение с сообщением "Деление на ноль запрещено". В тесте мы используем метод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Assert.Throws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чтобы проверить, что исключение действительно выбрасывается, если мы пытаемся разделить число на ноль.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9" name="Google Shape;40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7750" y="1207275"/>
            <a:ext cx="5734625" cy="3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3"/>
          <p:cNvSpPr txBox="1"/>
          <p:nvPr>
            <p:ph idx="15" type="title"/>
          </p:nvPr>
        </p:nvSpPr>
        <p:spPr>
          <a:xfrm>
            <a:off x="865500" y="4295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План презентации:</a:t>
            </a:r>
            <a:endParaRPr/>
          </a:p>
        </p:txBody>
      </p:sp>
      <p:sp>
        <p:nvSpPr>
          <p:cNvPr id="415" name="Google Shape;415;p53"/>
          <p:cNvSpPr/>
          <p:nvPr/>
        </p:nvSpPr>
        <p:spPr>
          <a:xfrm>
            <a:off x="842588" y="1801163"/>
            <a:ext cx="838200" cy="838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53"/>
          <p:cNvSpPr txBox="1"/>
          <p:nvPr>
            <p:ph idx="3" type="title"/>
          </p:nvPr>
        </p:nvSpPr>
        <p:spPr>
          <a:xfrm>
            <a:off x="1708700" y="1863950"/>
            <a:ext cx="2285700" cy="8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>
                <a:solidFill>
                  <a:schemeClr val="dk1"/>
                </a:solidFill>
              </a:rPr>
              <a:t>Реализация часто применяемых паттернов.</a:t>
            </a:r>
            <a:endParaRPr sz="1820">
              <a:solidFill>
                <a:schemeClr val="dk1"/>
              </a:solidFill>
            </a:endParaRPr>
          </a:p>
        </p:txBody>
      </p:sp>
      <p:sp>
        <p:nvSpPr>
          <p:cNvPr id="417" name="Google Shape;417;p53"/>
          <p:cNvSpPr txBox="1"/>
          <p:nvPr>
            <p:ph idx="4" type="title"/>
          </p:nvPr>
        </p:nvSpPr>
        <p:spPr>
          <a:xfrm>
            <a:off x="814688" y="2040850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418" name="Google Shape;418;p53"/>
          <p:cNvSpPr/>
          <p:nvPr/>
        </p:nvSpPr>
        <p:spPr>
          <a:xfrm>
            <a:off x="1091413" y="2839775"/>
            <a:ext cx="838200" cy="838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53"/>
          <p:cNvSpPr txBox="1"/>
          <p:nvPr>
            <p:ph idx="3" type="title"/>
          </p:nvPr>
        </p:nvSpPr>
        <p:spPr>
          <a:xfrm>
            <a:off x="1973825" y="2964950"/>
            <a:ext cx="2285700" cy="6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>
                <a:solidFill>
                  <a:schemeClr val="dk1"/>
                </a:solidFill>
              </a:rPr>
              <a:t>Взаимодействие с базой данных. </a:t>
            </a:r>
            <a:endParaRPr sz="1820">
              <a:solidFill>
                <a:schemeClr val="dk1"/>
              </a:solidFill>
            </a:endParaRPr>
          </a:p>
        </p:txBody>
      </p:sp>
      <p:sp>
        <p:nvSpPr>
          <p:cNvPr id="420" name="Google Shape;420;p53"/>
          <p:cNvSpPr txBox="1"/>
          <p:nvPr>
            <p:ph idx="4" type="title"/>
          </p:nvPr>
        </p:nvSpPr>
        <p:spPr>
          <a:xfrm>
            <a:off x="1159975" y="307947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421" name="Google Shape;421;p53"/>
          <p:cNvSpPr/>
          <p:nvPr/>
        </p:nvSpPr>
        <p:spPr>
          <a:xfrm>
            <a:off x="4955238" y="1801150"/>
            <a:ext cx="838200" cy="838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53"/>
          <p:cNvSpPr txBox="1"/>
          <p:nvPr>
            <p:ph idx="3" type="title"/>
          </p:nvPr>
        </p:nvSpPr>
        <p:spPr>
          <a:xfrm>
            <a:off x="5837650" y="2204425"/>
            <a:ext cx="2285700" cy="3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>
                <a:solidFill>
                  <a:schemeClr val="dk1"/>
                </a:solidFill>
              </a:rPr>
              <a:t>Проведение тестов</a:t>
            </a:r>
            <a:endParaRPr sz="1820">
              <a:solidFill>
                <a:schemeClr val="dk1"/>
              </a:solidFill>
            </a:endParaRPr>
          </a:p>
        </p:txBody>
      </p:sp>
      <p:sp>
        <p:nvSpPr>
          <p:cNvPr id="423" name="Google Shape;423;p53"/>
          <p:cNvSpPr txBox="1"/>
          <p:nvPr>
            <p:ph idx="4" type="title"/>
          </p:nvPr>
        </p:nvSpPr>
        <p:spPr>
          <a:xfrm>
            <a:off x="5023800" y="2040850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39285"/>
              <a:buFont typeface="Arial"/>
              <a:buNone/>
            </a:pPr>
            <a:r>
              <a:rPr lang="en"/>
              <a:t>Список литературы</a:t>
            </a:r>
            <a:endParaRPr/>
          </a:p>
        </p:txBody>
      </p:sp>
      <p:sp>
        <p:nvSpPr>
          <p:cNvPr id="429" name="Google Shape;429;p54"/>
          <p:cNvSpPr txBox="1"/>
          <p:nvPr>
            <p:ph idx="1" type="body"/>
          </p:nvPr>
        </p:nvSpPr>
        <p:spPr>
          <a:xfrm>
            <a:off x="720000" y="1274275"/>
            <a:ext cx="5705400" cy="32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Основные образовательные ресурсы:</a:t>
            </a:r>
            <a:endParaRPr b="1" sz="13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erriweather"/>
              <a:buChar char="●"/>
            </a:pPr>
            <a:r>
              <a:rPr lang="en" sz="1300" u="sng">
                <a:solidFill>
                  <a:srgbClr val="009384"/>
                </a:solidFill>
                <a:latin typeface="Merriweather"/>
                <a:ea typeface="Merriweather"/>
                <a:cs typeface="Merriweather"/>
                <a:sym typeface="Merriweath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Metanit: F# Tutorial</a:t>
            </a:r>
            <a:endParaRPr sz="1300" u="sng">
              <a:solidFill>
                <a:srgbClr val="00938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erriweather"/>
              <a:buChar char="●"/>
            </a:pPr>
            <a:r>
              <a:rPr lang="en" sz="1300" u="sng">
                <a:solidFill>
                  <a:srgbClr val="009384"/>
                </a:solidFill>
                <a:latin typeface="Merriweather"/>
                <a:ea typeface="Merriweather"/>
                <a:cs typeface="Merriweather"/>
                <a:sym typeface="Merriweath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JavaTpoint: F# Tutorial</a:t>
            </a:r>
            <a:endParaRPr sz="1300" u="sng">
              <a:solidFill>
                <a:srgbClr val="00938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Официальная документация:</a:t>
            </a:r>
            <a:endParaRPr b="1" sz="13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erriweather"/>
              <a:buChar char="●"/>
            </a:pPr>
            <a:r>
              <a:rPr lang="en" sz="1300" u="sng">
                <a:solidFill>
                  <a:srgbClr val="009384"/>
                </a:solidFill>
                <a:latin typeface="Merriweather"/>
                <a:ea typeface="Merriweather"/>
                <a:cs typeface="Merriweather"/>
                <a:sym typeface="Merriweathe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Документация F# на Microsoft Learn</a:t>
            </a:r>
            <a:endParaRPr sz="1300" u="sng">
              <a:solidFill>
                <a:srgbClr val="00938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Наш Git-репозиторий с примерами:</a:t>
            </a:r>
            <a:endParaRPr b="1" sz="13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erriweather"/>
              <a:buChar char="●"/>
            </a:pPr>
            <a:r>
              <a:rPr lang="en" sz="1300" u="sng">
                <a:solidFill>
                  <a:srgbClr val="009384"/>
                </a:solidFill>
                <a:latin typeface="Merriweather"/>
                <a:ea typeface="Merriweather"/>
                <a:cs typeface="Merriweather"/>
                <a:sym typeface="Merriweathe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F# Tutorial на GitHub</a:t>
            </a:r>
            <a:endParaRPr/>
          </a:p>
        </p:txBody>
      </p:sp>
      <p:grpSp>
        <p:nvGrpSpPr>
          <p:cNvPr id="430" name="Google Shape;430;p54"/>
          <p:cNvGrpSpPr/>
          <p:nvPr/>
        </p:nvGrpSpPr>
        <p:grpSpPr>
          <a:xfrm>
            <a:off x="6480900" y="2406650"/>
            <a:ext cx="1950000" cy="1950000"/>
            <a:chOff x="6480900" y="2406650"/>
            <a:chExt cx="1950000" cy="1950000"/>
          </a:xfrm>
        </p:grpSpPr>
        <p:sp>
          <p:nvSpPr>
            <p:cNvPr id="431" name="Google Shape;431;p54"/>
            <p:cNvSpPr/>
            <p:nvPr/>
          </p:nvSpPr>
          <p:spPr>
            <a:xfrm rot="-5400000">
              <a:off x="6480900" y="2406650"/>
              <a:ext cx="1950000" cy="1950000"/>
            </a:xfrm>
            <a:prstGeom prst="doubleWave">
              <a:avLst>
                <a:gd fmla="val 4932" name="adj1"/>
                <a:gd fmla="val 0" name="adj2"/>
              </a:avLst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54"/>
            <p:cNvSpPr/>
            <p:nvPr/>
          </p:nvSpPr>
          <p:spPr>
            <a:xfrm>
              <a:off x="6846400" y="2571750"/>
              <a:ext cx="677700" cy="6777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/>
          <p:nvPr/>
        </p:nvSpPr>
        <p:spPr>
          <a:xfrm>
            <a:off x="1698425" y="1848075"/>
            <a:ext cx="1624800" cy="1624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4"/>
          <p:cNvSpPr txBox="1"/>
          <p:nvPr>
            <p:ph type="title"/>
          </p:nvPr>
        </p:nvSpPr>
        <p:spPr>
          <a:xfrm>
            <a:off x="3377950" y="1871100"/>
            <a:ext cx="4404600" cy="140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50"/>
              <a:t>Реализация часто применяемых паттернов.</a:t>
            </a:r>
            <a:endParaRPr sz="3500"/>
          </a:p>
        </p:txBody>
      </p:sp>
      <p:sp>
        <p:nvSpPr>
          <p:cNvPr id="285" name="Google Shape;285;p34"/>
          <p:cNvSpPr txBox="1"/>
          <p:nvPr>
            <p:ph idx="2" type="title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5"/>
          <p:cNvSpPr txBox="1"/>
          <p:nvPr>
            <p:ph type="title"/>
          </p:nvPr>
        </p:nvSpPr>
        <p:spPr>
          <a:xfrm flipH="1">
            <a:off x="4430225" y="201600"/>
            <a:ext cx="411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50"/>
              <a:t>Уже рассмотренные паттерны.</a:t>
            </a:r>
            <a:endParaRPr sz="2450"/>
          </a:p>
        </p:txBody>
      </p:sp>
      <p:sp>
        <p:nvSpPr>
          <p:cNvPr id="291" name="Google Shape;291;p35"/>
          <p:cNvSpPr txBox="1"/>
          <p:nvPr>
            <p:ph idx="1" type="subTitle"/>
          </p:nvPr>
        </p:nvSpPr>
        <p:spPr>
          <a:xfrm flipH="1">
            <a:off x="4647425" y="1043400"/>
            <a:ext cx="3683700" cy="3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Partial Application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Currying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Pattern Matching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 Composition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Монада Maybe/Option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Монада Result для обработки ошибок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eriod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Порождающие последовательности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2" name="Google Shape;29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75" y="750475"/>
            <a:ext cx="4174500" cy="3795300"/>
          </a:xfrm>
          <a:prstGeom prst="roundRect">
            <a:avLst>
              <a:gd fmla="val 6829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/>
          <p:nvPr/>
        </p:nvSpPr>
        <p:spPr>
          <a:xfrm>
            <a:off x="1698425" y="1848075"/>
            <a:ext cx="1624800" cy="1624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6"/>
          <p:cNvSpPr txBox="1"/>
          <p:nvPr>
            <p:ph type="title"/>
          </p:nvPr>
        </p:nvSpPr>
        <p:spPr>
          <a:xfrm>
            <a:off x="3377950" y="1871100"/>
            <a:ext cx="4404600" cy="140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50"/>
              <a:t>Паттерны функционального подхода</a:t>
            </a:r>
            <a:endParaRPr sz="3500"/>
          </a:p>
        </p:txBody>
      </p:sp>
      <p:sp>
        <p:nvSpPr>
          <p:cNvPr id="299" name="Google Shape;299;p36"/>
          <p:cNvSpPr txBox="1"/>
          <p:nvPr>
            <p:ph idx="2" type="title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00"/>
              <a:t>01.01</a:t>
            </a:r>
            <a:endParaRPr sz="3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7"/>
          <p:cNvSpPr txBox="1"/>
          <p:nvPr>
            <p:ph type="title"/>
          </p:nvPr>
        </p:nvSpPr>
        <p:spPr>
          <a:xfrm flipH="1">
            <a:off x="3978300" y="201600"/>
            <a:ext cx="5165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50"/>
              <a:t>Функциональные коллекторы</a:t>
            </a:r>
            <a:endParaRPr sz="2450"/>
          </a:p>
        </p:txBody>
      </p:sp>
      <p:sp>
        <p:nvSpPr>
          <p:cNvPr id="305" name="Google Shape;305;p37"/>
          <p:cNvSpPr txBox="1"/>
          <p:nvPr>
            <p:ph idx="1" type="subTitle"/>
          </p:nvPr>
        </p:nvSpPr>
        <p:spPr>
          <a:xfrm flipH="1">
            <a:off x="4647425" y="1043400"/>
            <a:ext cx="3683700" cy="36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Коллектор — это функция, которая итерирует по коллекции и сводит её к единственному значению. Основные функции-коллекторы в F#: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List.fold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— свертка с начальным значением, проход слева направо.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List.reduce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— свертка без начального значения.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List.foldBack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— свертка справа налево.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List.sum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— вычисление суммы всех элементов.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List.max / List.min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— нахождение максимального и минимального значений.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6" name="Google Shape;3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75" y="1204200"/>
            <a:ext cx="4342500" cy="2449200"/>
          </a:xfrm>
          <a:prstGeom prst="roundRect">
            <a:avLst>
              <a:gd fmla="val 12603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8"/>
          <p:cNvSpPr txBox="1"/>
          <p:nvPr>
            <p:ph type="title"/>
          </p:nvPr>
        </p:nvSpPr>
        <p:spPr>
          <a:xfrm flipH="1">
            <a:off x="3978300" y="201600"/>
            <a:ext cx="5165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50"/>
              <a:t>Agent/MailboxProcessor.</a:t>
            </a:r>
            <a:endParaRPr sz="2450"/>
          </a:p>
        </p:txBody>
      </p:sp>
      <p:sp>
        <p:nvSpPr>
          <p:cNvPr id="312" name="Google Shape;312;p38"/>
          <p:cNvSpPr txBox="1"/>
          <p:nvPr>
            <p:ph idx="1" type="subTitle"/>
          </p:nvPr>
        </p:nvSpPr>
        <p:spPr>
          <a:xfrm flipH="1">
            <a:off x="4647425" y="1043400"/>
            <a:ext cx="3683700" cy="17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MailboxProcessor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(также известный как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Agent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— это высокоуровневая абстракция для работы с асинхронными и параллельными задачами на основе модели акторов. Эта модель позволяет управлять состоянием через передачу сообщений вместо традиционного многопоточного взаимодействия с разделяемой памятью. Основной концепт: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агент обрабатывает входящие сообщения последовательно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8"/>
          <p:cNvSpPr txBox="1"/>
          <p:nvPr/>
        </p:nvSpPr>
        <p:spPr>
          <a:xfrm>
            <a:off x="4778250" y="2689950"/>
            <a:ext cx="3768300" cy="22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Основные особенности:</a:t>
            </a:r>
            <a:endParaRPr b="1" sz="13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Асинхронная обработка сообщений</a:t>
            </a:r>
            <a:r>
              <a:rPr lang="en" sz="1100"/>
              <a:t>: каждое сообщение обрабатывается независимо от других.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Очередь сообщений</a:t>
            </a:r>
            <a:r>
              <a:rPr lang="en" sz="1100"/>
              <a:t>: сообщения попадают в очередь и обрабатываются в порядке их поступления.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Изолированное состояние</a:t>
            </a:r>
            <a:r>
              <a:rPr lang="en" sz="1100"/>
              <a:t>: у агента есть своё внутреннее состояние, доступное только через сообщения.</a:t>
            </a:r>
            <a:endParaRPr sz="1100"/>
          </a:p>
        </p:txBody>
      </p:sp>
      <p:pic>
        <p:nvPicPr>
          <p:cNvPr id="314" name="Google Shape;31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50" y="1208175"/>
            <a:ext cx="4342500" cy="3104400"/>
          </a:xfrm>
          <a:prstGeom prst="roundRect">
            <a:avLst>
              <a:gd fmla="val 11138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/>
          <p:nvPr/>
        </p:nvSpPr>
        <p:spPr>
          <a:xfrm>
            <a:off x="1698425" y="1848075"/>
            <a:ext cx="1624800" cy="1624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9"/>
          <p:cNvSpPr txBox="1"/>
          <p:nvPr>
            <p:ph type="title"/>
          </p:nvPr>
        </p:nvSpPr>
        <p:spPr>
          <a:xfrm>
            <a:off x="3377950" y="1871100"/>
            <a:ext cx="4404600" cy="140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50"/>
              <a:t>Паттерны OOП.</a:t>
            </a:r>
            <a:endParaRPr sz="3500"/>
          </a:p>
        </p:txBody>
      </p:sp>
      <p:sp>
        <p:nvSpPr>
          <p:cNvPr id="321" name="Google Shape;321;p39"/>
          <p:cNvSpPr txBox="1"/>
          <p:nvPr>
            <p:ph idx="2" type="title"/>
          </p:nvPr>
        </p:nvSpPr>
        <p:spPr>
          <a:xfrm>
            <a:off x="1698425" y="2239575"/>
            <a:ext cx="1624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00"/>
              <a:t>01.02</a:t>
            </a:r>
            <a:endParaRPr sz="3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/>
          <p:nvPr>
            <p:ph type="title"/>
          </p:nvPr>
        </p:nvSpPr>
        <p:spPr>
          <a:xfrm flipH="1">
            <a:off x="4430225" y="201600"/>
            <a:ext cx="4118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50"/>
              <a:t>Singleton</a:t>
            </a:r>
            <a:endParaRPr sz="2450"/>
          </a:p>
        </p:txBody>
      </p:sp>
      <p:sp>
        <p:nvSpPr>
          <p:cNvPr id="327" name="Google Shape;327;p40"/>
          <p:cNvSpPr txBox="1"/>
          <p:nvPr/>
        </p:nvSpPr>
        <p:spPr>
          <a:xfrm>
            <a:off x="5442875" y="144730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Описание</a:t>
            </a:r>
            <a:r>
              <a:rPr lang="en" sz="1100"/>
              <a:t>: Обеспечивает существование только одного экземпляра класса.</a:t>
            </a:r>
            <a:endParaRPr/>
          </a:p>
        </p:txBody>
      </p:sp>
      <p:pic>
        <p:nvPicPr>
          <p:cNvPr id="328" name="Google Shape;32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75" y="582563"/>
            <a:ext cx="4125300" cy="3978300"/>
          </a:xfrm>
          <a:prstGeom prst="roundRect">
            <a:avLst>
              <a:gd fmla="val 8380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